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269" r:id="rId6"/>
    <p:sldId id="262" r:id="rId7"/>
    <p:sldId id="261" r:id="rId8"/>
    <p:sldId id="263" r:id="rId9"/>
    <p:sldId id="264" r:id="rId10"/>
    <p:sldId id="265" r:id="rId11"/>
    <p:sldId id="266" r:id="rId12"/>
  </p:sldIdLst>
  <p:sldSz cx="18288000" cy="10287000"/>
  <p:notesSz cx="6858000" cy="9144000"/>
  <p:embeddedFontLst>
    <p:embeddedFont>
      <p:font typeface="Inter" panose="020B0600000101010101" charset="0"/>
      <p:regular r:id="rId14"/>
    </p:embeddedFont>
    <p:embeddedFont>
      <p:font typeface="Source Han Sans KR Bold" panose="020B0600000101010101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  <p:embeddedFont>
      <p:font typeface="Inter Light" panose="020B0600000101010101" charset="0"/>
      <p:regular r:id="rId18"/>
    </p:embeddedFont>
    <p:embeddedFont>
      <p:font typeface="Inter Semi-Bold" panose="020B0600000101010101" charset="0"/>
      <p:regular r:id="rId19"/>
    </p:embeddedFont>
    <p:embeddedFont>
      <p:font typeface="Source Han Sans KR" panose="020B0600000101010101" charset="-127"/>
      <p:regular r:id="rId20"/>
    </p:embeddedFont>
    <p:embeddedFont>
      <p:font typeface="Inter Bold" panose="020B0600000101010101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6DCE0"/>
    <a:srgbClr val="EBEEF0"/>
    <a:srgbClr val="C5C5C5"/>
    <a:srgbClr val="5E5E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77516" autoAdjust="0"/>
  </p:normalViewPr>
  <p:slideViewPr>
    <p:cSldViewPr>
      <p:cViewPr varScale="1">
        <p:scale>
          <a:sx n="54" d="100"/>
          <a:sy n="54" d="100"/>
        </p:scale>
        <p:origin x="114" y="15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/Relationships>
</file>

<file path=ppt/media/image1.jpg>
</file>

<file path=ppt/media/image10.jpeg>
</file>

<file path=ppt/media/image10.svg>
</file>

<file path=ppt/media/image11.png>
</file>

<file path=ppt/media/image12.png>
</file>

<file path=ppt/media/image12.svg>
</file>

<file path=ppt/media/image13.png>
</file>

<file path=ppt/media/image14.png>
</file>

<file path=ppt/media/image14.svg>
</file>

<file path=ppt/media/image2.png>
</file>

<file path=ppt/media/image3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8.sv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67FFBC-4E50-4AE0-BC11-BEB367FE9BA7}" type="datetimeFigureOut">
              <a:rPr lang="ko-KR" altLang="en-US" smtClean="0"/>
              <a:t>2024-12-31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17DC67-E0B9-440B-A566-5D353FDF84D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3732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안녕하십니까</a:t>
            </a:r>
            <a:r>
              <a:rPr lang="en-US" altLang="ko-KR" dirty="0" smtClean="0"/>
              <a:t>. </a:t>
            </a:r>
            <a:r>
              <a:rPr lang="ko-KR" altLang="en-US" dirty="0" smtClean="0"/>
              <a:t>먹으면서 관리하자</a:t>
            </a:r>
            <a:r>
              <a:rPr lang="en-US" altLang="ko-KR" dirty="0" smtClean="0"/>
              <a:t>! </a:t>
            </a:r>
            <a:r>
              <a:rPr lang="ko-KR" altLang="en-US" dirty="0" smtClean="0"/>
              <a:t>밥먹고하조의 발표자 </a:t>
            </a:r>
            <a:r>
              <a:rPr lang="ko-KR" altLang="en-US" dirty="0" err="1" smtClean="0"/>
              <a:t>ㅇㅇㅇ입니다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59429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우선 목차입니다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2537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저희 팀의 프로젝트 주제에 대해 소개하겠습니다</a:t>
            </a:r>
            <a:r>
              <a:rPr lang="en-US" altLang="ko-KR" dirty="0" smtClean="0"/>
              <a:t>. </a:t>
            </a:r>
            <a:r>
              <a:rPr lang="ko-KR" altLang="en-US" dirty="0" smtClean="0"/>
              <a:t>저희 프로젝트 주제는 음식 이미지를 분류하여 해당 음식의 정보를 제공하고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운동하려는 이유 즉 목표를 제시하면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그에 맞는 추천을 하는 것입니다</a:t>
            </a:r>
            <a:r>
              <a:rPr lang="en-US" altLang="ko-KR" dirty="0" smtClean="0"/>
              <a:t>.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즉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입력된 개인정보를 기반으로 건강한 식습관 및 운동 목표 달성을 돕는 맞춤형 서비스 제공이 저희 팀의 프로젝트 목표입니다</a:t>
            </a:r>
            <a:r>
              <a:rPr lang="en-US" altLang="ko-KR" baseline="0" dirty="0" smtClean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0866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좀 더 자세히 주요 기능 및 기대 효과에 대해 살펴보자면</a:t>
            </a:r>
            <a:r>
              <a:rPr lang="en-US" altLang="ko-KR" dirty="0" smtClean="0"/>
              <a:t>, CNN </a:t>
            </a:r>
            <a:r>
              <a:rPr lang="ko-KR" altLang="en-US" dirty="0" smtClean="0"/>
              <a:t>기반의 </a:t>
            </a:r>
            <a:r>
              <a:rPr lang="ko-KR" altLang="en-US" dirty="0" err="1" smtClean="0"/>
              <a:t>딥러닝</a:t>
            </a:r>
            <a:r>
              <a:rPr lang="ko-KR" altLang="en-US" dirty="0" smtClean="0"/>
              <a:t> 모델을 활용하여 이미지가 어떤 음식인지 판별 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음식의 영양 정보 및 재료와 레시피를 제공하고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나아가 가지고 있는 재료로 조리할 수 있는 음식의 레시피를 제공할 계획입니다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뿐만 아니라</a:t>
            </a:r>
            <a:r>
              <a:rPr lang="en-US" altLang="ko-KR" dirty="0" smtClean="0"/>
              <a:t>, </a:t>
            </a:r>
            <a:r>
              <a:rPr lang="ko-KR" altLang="en-US" dirty="0" smtClean="0"/>
              <a:t>성별</a:t>
            </a:r>
            <a:r>
              <a:rPr lang="en-US" altLang="ko-KR" dirty="0" smtClean="0"/>
              <a:t>, </a:t>
            </a:r>
            <a:r>
              <a:rPr lang="ko-KR" altLang="en-US" dirty="0" smtClean="0"/>
              <a:t>키</a:t>
            </a:r>
            <a:r>
              <a:rPr lang="en-US" altLang="ko-KR" dirty="0" smtClean="0"/>
              <a:t>, </a:t>
            </a:r>
            <a:r>
              <a:rPr lang="ko-KR" altLang="en-US" dirty="0" smtClean="0"/>
              <a:t>몸무게</a:t>
            </a:r>
            <a:r>
              <a:rPr lang="en-US" altLang="ko-KR" dirty="0" smtClean="0"/>
              <a:t>, </a:t>
            </a:r>
            <a:r>
              <a:rPr lang="ko-KR" altLang="en-US" dirty="0" smtClean="0"/>
              <a:t>가지고 있는 </a:t>
            </a:r>
            <a:r>
              <a:rPr lang="ko-KR" altLang="en-US" dirty="0" err="1" smtClean="0"/>
              <a:t>알러지와</a:t>
            </a:r>
            <a:r>
              <a:rPr lang="ko-KR" altLang="en-US" dirty="0" smtClean="0"/>
              <a:t> 고질병과 같은 신체적</a:t>
            </a:r>
            <a:r>
              <a:rPr lang="en-US" altLang="ko-KR" dirty="0" smtClean="0"/>
              <a:t>, </a:t>
            </a:r>
            <a:r>
              <a:rPr lang="ko-KR" altLang="en-US" dirty="0" smtClean="0"/>
              <a:t>질병적 개인정보를 수집하여</a:t>
            </a:r>
            <a:r>
              <a:rPr lang="en-US" altLang="ko-KR" dirty="0" smtClean="0"/>
              <a:t>,</a:t>
            </a:r>
            <a:r>
              <a:rPr lang="en-US" altLang="ko-KR" baseline="0" dirty="0" smtClean="0"/>
              <a:t> </a:t>
            </a:r>
            <a:r>
              <a:rPr lang="ko-KR" altLang="en-US" baseline="0" dirty="0" err="1" smtClean="0"/>
              <a:t>과잉된</a:t>
            </a:r>
            <a:r>
              <a:rPr lang="ko-KR" altLang="en-US" baseline="0" dirty="0" smtClean="0"/>
              <a:t> 혹은 과소한 영양성분이 무엇인지 판별하여 그를 해소할 방법을 식단이나 운동의 방법으로 제시할 계획입니다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dirty="0" smtClean="0"/>
              <a:t>또한</a:t>
            </a:r>
            <a:r>
              <a:rPr lang="en-US" altLang="ko-KR" dirty="0" smtClean="0"/>
              <a:t>, </a:t>
            </a:r>
            <a:r>
              <a:rPr lang="ko-KR" altLang="en-US" dirty="0" smtClean="0"/>
              <a:t>체중 감소 혹은 근육</a:t>
            </a:r>
            <a:r>
              <a:rPr lang="ko-KR" altLang="en-US" baseline="0" dirty="0" smtClean="0"/>
              <a:t> 강화와 같은</a:t>
            </a:r>
            <a:r>
              <a:rPr lang="en-US" altLang="ko-KR" baseline="0" dirty="0" smtClean="0"/>
              <a:t>, </a:t>
            </a:r>
            <a:r>
              <a:rPr lang="ko-KR" altLang="en-US" dirty="0" smtClean="0"/>
              <a:t>운동으로 이루고자 하는 목적을 수집하여 수집된 개인 정보를 기반으로 적절한 운동을 제시하고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그 운동에 따른 예상 효과 및 필요 시간 등을 제시할 계획입니다</a:t>
            </a:r>
            <a:r>
              <a:rPr lang="en-US" altLang="ko-KR" dirty="0" smtClean="0"/>
              <a:t>.</a:t>
            </a:r>
          </a:p>
          <a:p>
            <a:r>
              <a:rPr lang="ko-KR" altLang="en-US" dirty="0" smtClean="0"/>
              <a:t>더불어 이런 서비스를 원활하게 제공 할 수 있도록 게시판이나</a:t>
            </a:r>
            <a:r>
              <a:rPr lang="ko-KR" altLang="en-US" baseline="0" dirty="0" smtClean="0"/>
              <a:t> </a:t>
            </a:r>
            <a:r>
              <a:rPr lang="en-US" altLang="ko-KR" baseline="0" dirty="0" err="1" smtClean="0"/>
              <a:t>openAI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기반 </a:t>
            </a:r>
            <a:r>
              <a:rPr lang="ko-KR" altLang="en-US" baseline="0" dirty="0" err="1" smtClean="0"/>
              <a:t>챗봇</a:t>
            </a:r>
            <a:r>
              <a:rPr lang="ko-KR" altLang="en-US" baseline="0" dirty="0" smtClean="0"/>
              <a:t> 상담을 제공하고</a:t>
            </a:r>
            <a:r>
              <a:rPr lang="en-US" altLang="ko-KR" baseline="0" dirty="0" smtClean="0"/>
              <a:t>, </a:t>
            </a:r>
            <a:r>
              <a:rPr lang="ko-KR" altLang="en-US" dirty="0" smtClean="0"/>
              <a:t>데이터베이스에 회원 정보 및 여러 데이터들을 저장할 계획입니다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78295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앞에서 본 주요 기능과 기대효과를 기술적으로 보자면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허깅페이스</a:t>
            </a:r>
            <a:r>
              <a:rPr lang="ko-KR" altLang="en-US" dirty="0" smtClean="0"/>
              <a:t> 등을 통해 </a:t>
            </a:r>
            <a:r>
              <a:rPr lang="ko-KR" altLang="en-US" dirty="0" err="1" smtClean="0"/>
              <a:t>사전학습된</a:t>
            </a:r>
            <a:r>
              <a:rPr lang="ko-KR" altLang="en-US" dirty="0" smtClean="0"/>
              <a:t> 모델을 활용하여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이미지는 </a:t>
            </a:r>
            <a:r>
              <a:rPr lang="en-US" altLang="ko-KR" dirty="0" smtClean="0"/>
              <a:t>CNN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기반의 </a:t>
            </a:r>
            <a:r>
              <a:rPr lang="ko-KR" altLang="en-US" baseline="0" dirty="0" err="1" smtClean="0"/>
              <a:t>딥러닝</a:t>
            </a:r>
            <a:r>
              <a:rPr lang="ko-KR" altLang="en-US" baseline="0" dirty="0" smtClean="0"/>
              <a:t> 모델로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자연어 처리는 트랜스포머 알고리즘을 사용한 </a:t>
            </a:r>
            <a:r>
              <a:rPr lang="ko-KR" altLang="en-US" baseline="0" dirty="0" err="1" smtClean="0"/>
              <a:t>딥러닝</a:t>
            </a:r>
            <a:r>
              <a:rPr lang="ko-KR" altLang="en-US" baseline="0" dirty="0" smtClean="0"/>
              <a:t> 모델로 구현할 계획입니다</a:t>
            </a:r>
            <a:r>
              <a:rPr lang="en-US" altLang="ko-KR" baseline="0" dirty="0" smtClean="0"/>
              <a:t>. </a:t>
            </a:r>
            <a:r>
              <a:rPr lang="ko-KR" altLang="en-US" baseline="0" dirty="0" smtClean="0"/>
              <a:t>또한 이 모델들을 학습하기위해 필요한 음식 이미지 </a:t>
            </a:r>
            <a:r>
              <a:rPr lang="ko-KR" altLang="en-US" baseline="0" dirty="0" err="1" smtClean="0"/>
              <a:t>데이터셋은</a:t>
            </a:r>
            <a:r>
              <a:rPr lang="ko-KR" altLang="en-US" baseline="0" dirty="0" smtClean="0"/>
              <a:t> </a:t>
            </a:r>
            <a:r>
              <a:rPr lang="en-US" altLang="ko-KR" baseline="0" dirty="0" smtClean="0"/>
              <a:t>AI HUB</a:t>
            </a:r>
            <a:r>
              <a:rPr lang="ko-KR" altLang="en-US" baseline="0" dirty="0" smtClean="0"/>
              <a:t>를 통해 수집하였고</a:t>
            </a:r>
            <a:r>
              <a:rPr lang="en-US" altLang="ko-KR" baseline="0" dirty="0" smtClean="0"/>
              <a:t>, </a:t>
            </a:r>
            <a:r>
              <a:rPr lang="ko-KR" altLang="en-US" baseline="0" dirty="0" smtClean="0"/>
              <a:t>추가로 필요하다고 판단되는 데이터 셋은 </a:t>
            </a:r>
            <a:r>
              <a:rPr lang="en-US" altLang="ko-KR" baseline="0" dirty="0" err="1" smtClean="0"/>
              <a:t>ai</a:t>
            </a:r>
            <a:r>
              <a:rPr lang="en-US" altLang="ko-KR" baseline="0" dirty="0" smtClean="0"/>
              <a:t> hub</a:t>
            </a:r>
            <a:r>
              <a:rPr lang="ko-KR" altLang="en-US" baseline="0" dirty="0" smtClean="0"/>
              <a:t>나 </a:t>
            </a:r>
            <a:r>
              <a:rPr lang="ko-KR" altLang="en-US" baseline="0" dirty="0" err="1" smtClean="0"/>
              <a:t>캐글</a:t>
            </a:r>
            <a:r>
              <a:rPr lang="ko-KR" altLang="en-US" baseline="0" dirty="0" smtClean="0"/>
              <a:t> 등을 통해 수집할 예정입니다</a:t>
            </a:r>
            <a:r>
              <a:rPr lang="en-US" altLang="ko-KR" baseline="0" dirty="0" smtClean="0"/>
              <a:t>.</a:t>
            </a:r>
          </a:p>
          <a:p>
            <a:r>
              <a:rPr lang="ko-KR" altLang="en-US" baseline="0" dirty="0" smtClean="0"/>
              <a:t>사용자와 상담을 위한 </a:t>
            </a:r>
            <a:r>
              <a:rPr lang="ko-KR" altLang="en-US" baseline="0" dirty="0" err="1" smtClean="0"/>
              <a:t>챗봇은</a:t>
            </a:r>
            <a:r>
              <a:rPr lang="ko-KR" altLang="en-US" baseline="0" dirty="0" smtClean="0"/>
              <a:t> </a:t>
            </a:r>
            <a:r>
              <a:rPr lang="en-US" altLang="ko-KR" baseline="0" dirty="0" err="1" smtClean="0"/>
              <a:t>opoenAI</a:t>
            </a:r>
            <a:r>
              <a:rPr lang="ko-KR" altLang="en-US" baseline="0" dirty="0" smtClean="0"/>
              <a:t>의 </a:t>
            </a:r>
            <a:r>
              <a:rPr lang="en-US" altLang="ko-KR" baseline="0" dirty="0" smtClean="0"/>
              <a:t>GPT API</a:t>
            </a:r>
            <a:r>
              <a:rPr lang="ko-KR" altLang="en-US" baseline="0" dirty="0" smtClean="0"/>
              <a:t>를 활용하여 구현할 계획입니다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baseline="0" dirty="0" smtClean="0"/>
              <a:t>뿐만 아니라 개인정보 및 음식의 영양 정보와 레시피 등은 </a:t>
            </a:r>
            <a:r>
              <a:rPr lang="en-US" altLang="ko-KR" baseline="0" dirty="0" smtClean="0"/>
              <a:t>MySQL</a:t>
            </a:r>
            <a:r>
              <a:rPr lang="ko-KR" altLang="en-US" baseline="0" dirty="0" smtClean="0"/>
              <a:t>이나 오라클을 활용하여 데이터 베이스에 저장하여 사용할 계획입니다</a:t>
            </a:r>
            <a:r>
              <a:rPr lang="en-US" altLang="ko-KR" baseline="0" dirty="0" smtClean="0"/>
              <a:t>. </a:t>
            </a:r>
          </a:p>
          <a:p>
            <a:r>
              <a:rPr lang="ko-KR" altLang="en-US" dirty="0" smtClean="0"/>
              <a:t>이렇게 수집한 데이터들과 학습된 모델들을 웹으로 서비스하기 위해</a:t>
            </a:r>
            <a:r>
              <a:rPr lang="en-US" altLang="ko-KR" dirty="0" smtClean="0"/>
              <a:t>,</a:t>
            </a:r>
            <a:r>
              <a:rPr lang="ko-KR" altLang="en-US" dirty="0" smtClean="0"/>
              <a:t> 플라스크 등을 활용할 예정이며</a:t>
            </a:r>
            <a:r>
              <a:rPr lang="en-US" altLang="ko-KR" dirty="0" smtClean="0"/>
              <a:t>, </a:t>
            </a:r>
            <a:r>
              <a:rPr lang="ko-KR" altLang="en-US" dirty="0" smtClean="0"/>
              <a:t>해당 웹 서비스는 </a:t>
            </a:r>
            <a:r>
              <a:rPr lang="en-US" altLang="ko-KR" dirty="0" smtClean="0"/>
              <a:t>AWS</a:t>
            </a:r>
            <a:r>
              <a:rPr lang="ko-KR" altLang="en-US" baseline="0" dirty="0" smtClean="0"/>
              <a:t> 등의 </a:t>
            </a:r>
            <a:r>
              <a:rPr lang="ko-KR" altLang="en-US" baseline="0" dirty="0" err="1" smtClean="0"/>
              <a:t>클라우드</a:t>
            </a:r>
            <a:r>
              <a:rPr lang="ko-KR" altLang="en-US" baseline="0" dirty="0" smtClean="0"/>
              <a:t> 플랫폼을 활용하거나 </a:t>
            </a:r>
            <a:r>
              <a:rPr lang="ko-KR" altLang="en-US" baseline="0" dirty="0" err="1" smtClean="0"/>
              <a:t>도커로</a:t>
            </a:r>
            <a:r>
              <a:rPr lang="ko-KR" altLang="en-US" baseline="0" dirty="0" smtClean="0"/>
              <a:t> </a:t>
            </a:r>
            <a:r>
              <a:rPr lang="ko-KR" altLang="en-US" baseline="0" dirty="0" err="1" smtClean="0"/>
              <a:t>컨테이너화</a:t>
            </a:r>
            <a:r>
              <a:rPr lang="ko-KR" altLang="en-US" baseline="0" dirty="0" smtClean="0"/>
              <a:t> 하여 최종적으로 사용자가 서비스를 사용할 수 있게 배포할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계획입니다</a:t>
            </a:r>
            <a:r>
              <a:rPr lang="en-US" altLang="ko-KR" baseline="0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11453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이러한 작업들을 하기 위한 예상 프로젝트 일정은 다음과 같습니다</a:t>
            </a:r>
            <a:r>
              <a:rPr lang="en-US" altLang="ko-KR" dirty="0" smtClean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517DC67-E0B9-440B-A566-5D353FDF84DE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0711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10.svg"/><Relationship Id="rId4" Type="http://schemas.openxmlformats.org/officeDocument/2006/relationships/image" Target="../media/image12.png"/><Relationship Id="rId9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3792200" y="934619"/>
            <a:ext cx="4266296" cy="890120"/>
            <a:chOff x="0" y="0"/>
            <a:chExt cx="759791" cy="1943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59791" cy="194362"/>
            </a:xfrm>
            <a:custGeom>
              <a:avLst/>
              <a:gdLst/>
              <a:ahLst/>
              <a:cxnLst/>
              <a:rect l="l" t="t" r="r" b="b"/>
              <a:pathLst>
                <a:path w="759791" h="194362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2743200" y="3869713"/>
            <a:ext cx="12801600" cy="170348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4647"/>
              </a:lnSpc>
              <a:spcBef>
                <a:spcPct val="0"/>
              </a:spcBef>
            </a:pPr>
            <a:r>
              <a:rPr lang="ko-KR" altLang="en-US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먹으면서 관리하자</a:t>
            </a:r>
            <a:r>
              <a:rPr lang="en-US" altLang="ko-KR" sz="10462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!</a:t>
            </a:r>
            <a:endParaRPr lang="en-US" sz="1046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28700" y="7897080"/>
            <a:ext cx="2212388" cy="3422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b="1" dirty="0" err="1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밥먹고하조</a:t>
            </a:r>
            <a:endParaRPr lang="en-US" sz="2102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4010285" y="1020607"/>
            <a:ext cx="3830126" cy="71814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en-US" sz="2600" b="1" dirty="0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Nutrition and Fitness Wellness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699" y="8464852"/>
            <a:ext cx="3237739" cy="34342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altLang="ko-KR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1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팀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028699" y="8902121"/>
            <a:ext cx="5225095" cy="3399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이유리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임병남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조수연</a:t>
            </a:r>
            <a:r>
              <a:rPr lang="ko-KR" altLang="en-US" sz="2102" dirty="0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 </a:t>
            </a:r>
            <a:r>
              <a:rPr lang="ko-KR" altLang="en-US" sz="2102" dirty="0" err="1" smtClean="0">
                <a:solidFill>
                  <a:srgbClr val="000000"/>
                </a:solidFill>
                <a:latin typeface="Inter Light"/>
                <a:ea typeface="Inter Light"/>
                <a:cs typeface="Inter Light"/>
                <a:sym typeface="Inter Light"/>
              </a:rPr>
              <a:t>최현묵</a:t>
            </a:r>
            <a:endParaRPr lang="en-US" sz="2102" dirty="0">
              <a:solidFill>
                <a:srgbClr val="000000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4267200" y="5828007"/>
            <a:ext cx="97536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음식 이미지를 분류</a:t>
            </a:r>
            <a:r>
              <a:rPr lang="en-US" altLang="ko-KR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3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건강 관리</a:t>
            </a:r>
            <a:endParaRPr lang="en-US" sz="23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08920" y="4331287"/>
            <a:ext cx="6700023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Lorem ipsum dolor sit amet, consectetur adipiscing elit. Fusce mattis, lorem in venenatis porttitor nibh urna vestibulum tortor, ac placerat.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08920" y="8108488"/>
            <a:ext cx="6709548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Lorem ipsum dolor sit amet, consectetur adipiscing elit. Fusce mattis, lorem in venenatis porttitor nibh urna vestibulum tortor, ac placerat.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313393" y="8108488"/>
            <a:ext cx="6709548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Lorem ipsum dolor sit amet, consectetur adipiscing elit. Fusce mattis, lorem in venenatis porttitor nibh urna vestibulum tortor, ac placerat.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3382605"/>
            <a:ext cx="2917180" cy="6305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2041년 5월 - 2044년 5월</a:t>
            </a:r>
          </a:p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경영학 학사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39527" y="7560609"/>
            <a:ext cx="2469579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Numbers Program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7560609"/>
            <a:ext cx="2366739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2" lvl="1" indent="-194311" algn="l">
              <a:lnSpc>
                <a:spcPts val="2520"/>
              </a:lnSpc>
              <a:buFont typeface="Arial"/>
              <a:buChar char="•"/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Analysis Program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106202" y="2392005"/>
            <a:ext cx="3086100" cy="565499"/>
            <a:chOff x="0" y="0"/>
            <a:chExt cx="4114800" cy="753999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537021" y="137816"/>
              <a:ext cx="3040757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라라나 대학교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106202" y="6566484"/>
            <a:ext cx="3086100" cy="565499"/>
            <a:chOff x="0" y="0"/>
            <a:chExt cx="4114800" cy="753999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537021" y="137816"/>
              <a:ext cx="3040757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자격증 01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9144000" y="6566484"/>
            <a:ext cx="3086100" cy="565499"/>
            <a:chOff x="0" y="0"/>
            <a:chExt cx="4114800" cy="753999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4114800" cy="753999"/>
              <a:chOff x="0" y="0"/>
              <a:chExt cx="812800" cy="148938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148938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148938">
                    <a:moveTo>
                      <a:pt x="74469" y="0"/>
                    </a:moveTo>
                    <a:lnTo>
                      <a:pt x="738331" y="0"/>
                    </a:lnTo>
                    <a:cubicBezTo>
                      <a:pt x="758081" y="0"/>
                      <a:pt x="777023" y="7846"/>
                      <a:pt x="790988" y="21811"/>
                    </a:cubicBezTo>
                    <a:cubicBezTo>
                      <a:pt x="804954" y="35777"/>
                      <a:pt x="812800" y="54719"/>
                      <a:pt x="812800" y="74469"/>
                    </a:cubicBezTo>
                    <a:lnTo>
                      <a:pt x="812800" y="74469"/>
                    </a:lnTo>
                    <a:cubicBezTo>
                      <a:pt x="812800" y="115597"/>
                      <a:pt x="779459" y="148938"/>
                      <a:pt x="738331" y="148938"/>
                    </a:cubicBezTo>
                    <a:lnTo>
                      <a:pt x="74469" y="148938"/>
                    </a:lnTo>
                    <a:cubicBezTo>
                      <a:pt x="54719" y="148938"/>
                      <a:pt x="35777" y="141092"/>
                      <a:pt x="21811" y="127127"/>
                    </a:cubicBezTo>
                    <a:cubicBezTo>
                      <a:pt x="7846" y="113161"/>
                      <a:pt x="0" y="94219"/>
                      <a:pt x="0" y="74469"/>
                    </a:cubicBezTo>
                    <a:lnTo>
                      <a:pt x="0" y="74469"/>
                    </a:lnTo>
                    <a:cubicBezTo>
                      <a:pt x="0" y="54719"/>
                      <a:pt x="7846" y="35777"/>
                      <a:pt x="21811" y="21811"/>
                    </a:cubicBezTo>
                    <a:cubicBezTo>
                      <a:pt x="35777" y="7846"/>
                      <a:pt x="54719" y="0"/>
                      <a:pt x="74469" y="0"/>
                    </a:cubicBezTo>
                    <a:close/>
                  </a:path>
                </a:pathLst>
              </a:custGeom>
              <a:solidFill>
                <a:srgbClr val="000000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0" y="-38100"/>
                <a:ext cx="812800" cy="18703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800"/>
                  </a:lnSpc>
                </a:pPr>
                <a:endParaRPr/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537021" y="137816"/>
              <a:ext cx="3040757" cy="44026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 algn="ctr">
                <a:lnSpc>
                  <a:spcPts val="2800"/>
                </a:lnSpc>
                <a:spcBef>
                  <a:spcPct val="0"/>
                </a:spcBef>
              </a:pPr>
              <a:r>
                <a:rPr lang="en-US" sz="2000" b="1">
                  <a:solidFill>
                    <a:srgbClr val="EBEEF0"/>
                  </a:solidFill>
                  <a:latin typeface="Source Han Sans KR Bold"/>
                  <a:ea typeface="Source Han Sans KR Bold"/>
                  <a:cs typeface="Source Han Sans KR Bold"/>
                  <a:sym typeface="Source Han Sans KR Bold"/>
                </a:rPr>
                <a:t>자격증 02</a:t>
              </a:r>
            </a:p>
          </p:txBody>
        </p:sp>
      </p:grpSp>
      <p:sp>
        <p:nvSpPr>
          <p:cNvPr id="24" name="AutoShape 24"/>
          <p:cNvSpPr/>
          <p:nvPr/>
        </p:nvSpPr>
        <p:spPr>
          <a:xfrm>
            <a:off x="827427" y="5851936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5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b="1" u="none" strike="noStrike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ADDITIONAL SKILLS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20142" y="7267726"/>
            <a:ext cx="1363135" cy="358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sz="2102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CONTACT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20142" y="7835498"/>
            <a:ext cx="1994892" cy="35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sz="2102">
                <a:solidFill>
                  <a:srgbClr val="EBEEF0"/>
                </a:solidFill>
                <a:latin typeface="Inter Light"/>
                <a:ea typeface="Inter Light"/>
                <a:cs typeface="Inter Light"/>
                <a:sym typeface="Inter Light"/>
              </a:rPr>
              <a:t>+123-456-7890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20142" y="8272768"/>
            <a:ext cx="3219376" cy="3561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43"/>
              </a:lnSpc>
              <a:spcBef>
                <a:spcPct val="0"/>
              </a:spcBef>
            </a:pPr>
            <a:r>
              <a:rPr lang="en-US" sz="2102">
                <a:solidFill>
                  <a:srgbClr val="EBEEF0"/>
                </a:solidFill>
                <a:latin typeface="Inter Light"/>
                <a:ea typeface="Inter Light"/>
                <a:cs typeface="Inter Light"/>
                <a:sym typeface="Inter Light"/>
              </a:rPr>
              <a:t>hello@reallygreatsite.com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20142" y="5193258"/>
            <a:ext cx="5756400" cy="12553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481"/>
              </a:lnSpc>
              <a:spcBef>
                <a:spcPct val="0"/>
              </a:spcBef>
            </a:pPr>
            <a:r>
              <a:rPr lang="en-US" sz="7486" b="1">
                <a:solidFill>
                  <a:srgbClr val="EBEEF0"/>
                </a:solidFill>
                <a:latin typeface="Inter Bold"/>
                <a:ea typeface="Inter Bold"/>
                <a:cs typeface="Inter Bold"/>
                <a:sym typeface="Inter Bold"/>
              </a:rPr>
              <a:t>THANK YOU</a:t>
            </a:r>
          </a:p>
        </p:txBody>
      </p:sp>
      <p:grpSp>
        <p:nvGrpSpPr>
          <p:cNvPr id="6" name="Group 6"/>
          <p:cNvGrpSpPr/>
          <p:nvPr/>
        </p:nvGrpSpPr>
        <p:grpSpPr>
          <a:xfrm>
            <a:off x="14712436" y="816258"/>
            <a:ext cx="2884832" cy="737968"/>
            <a:chOff x="0" y="0"/>
            <a:chExt cx="759791" cy="194362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759791" cy="194362"/>
            </a:xfrm>
            <a:custGeom>
              <a:avLst/>
              <a:gdLst/>
              <a:ahLst/>
              <a:cxnLst/>
              <a:rect l="l" t="t" r="r" b="b"/>
              <a:pathLst>
                <a:path w="759791" h="194362">
                  <a:moveTo>
                    <a:pt x="97181" y="0"/>
                  </a:moveTo>
                  <a:lnTo>
                    <a:pt x="662610" y="0"/>
                  </a:lnTo>
                  <a:cubicBezTo>
                    <a:pt x="716282" y="0"/>
                    <a:pt x="759791" y="43509"/>
                    <a:pt x="759791" y="97181"/>
                  </a:cubicBezTo>
                  <a:lnTo>
                    <a:pt x="759791" y="97181"/>
                  </a:lnTo>
                  <a:cubicBezTo>
                    <a:pt x="759791" y="122955"/>
                    <a:pt x="749552" y="147673"/>
                    <a:pt x="731327" y="165898"/>
                  </a:cubicBezTo>
                  <a:cubicBezTo>
                    <a:pt x="713102" y="184123"/>
                    <a:pt x="688384" y="194362"/>
                    <a:pt x="662610" y="194362"/>
                  </a:cubicBezTo>
                  <a:lnTo>
                    <a:pt x="97181" y="194362"/>
                  </a:lnTo>
                  <a:cubicBezTo>
                    <a:pt x="71407" y="194362"/>
                    <a:pt x="46689" y="184123"/>
                    <a:pt x="28464" y="165898"/>
                  </a:cubicBezTo>
                  <a:cubicBezTo>
                    <a:pt x="10239" y="147673"/>
                    <a:pt x="0" y="122955"/>
                    <a:pt x="0" y="97181"/>
                  </a:cubicBezTo>
                  <a:lnTo>
                    <a:pt x="0" y="97181"/>
                  </a:lnTo>
                  <a:cubicBezTo>
                    <a:pt x="0" y="71407"/>
                    <a:pt x="10239" y="46689"/>
                    <a:pt x="28464" y="28464"/>
                  </a:cubicBezTo>
                  <a:cubicBezTo>
                    <a:pt x="46689" y="10239"/>
                    <a:pt x="71407" y="0"/>
                    <a:pt x="97181" y="0"/>
                  </a:cubicBezTo>
                  <a:close/>
                </a:path>
              </a:pathLst>
            </a:custGeom>
            <a:solidFill>
              <a:srgbClr val="EBEEF0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38100"/>
              <a:ext cx="759791" cy="23246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07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15803952" y="988103"/>
            <a:ext cx="701799" cy="3396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03"/>
              </a:lnSpc>
              <a:spcBef>
                <a:spcPct val="0"/>
              </a:spcBef>
            </a:pPr>
            <a:r>
              <a:rPr lang="en-US" sz="2002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이수진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21"/>
          <p:cNvSpPr txBox="1"/>
          <p:nvPr/>
        </p:nvSpPr>
        <p:spPr>
          <a:xfrm>
            <a:off x="13702553" y="7434048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결론 및 기대</a:t>
            </a:r>
            <a:endParaRPr lang="en-US" b="0" dirty="0">
              <a:sym typeface="Source Han Sans KR"/>
            </a:endParaRPr>
          </a:p>
        </p:txBody>
      </p:sp>
      <p:sp>
        <p:nvSpPr>
          <p:cNvPr id="29" name="TextBox 18"/>
          <p:cNvSpPr txBox="1"/>
          <p:nvPr/>
        </p:nvSpPr>
        <p:spPr>
          <a:xfrm>
            <a:off x="4244251" y="7472672"/>
            <a:ext cx="8862148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CONCLUSION AND EXPECTATIONS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" name="TextBox 2"/>
          <p:cNvSpPr txBox="1"/>
          <p:nvPr/>
        </p:nvSpPr>
        <p:spPr>
          <a:xfrm>
            <a:off x="13716000" y="2482220"/>
            <a:ext cx="4419600" cy="81054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프로젝트 소개</a:t>
            </a:r>
            <a:endParaRPr lang="en-US" b="0" dirty="0">
              <a:sym typeface="Source Han Sans KR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3716000" y="3464737"/>
            <a:ext cx="4419600" cy="8178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주요 </a:t>
            </a:r>
            <a:r>
              <a:rPr lang="ko-KR" altLang="en-US" b="0" dirty="0" smtClean="0">
                <a:sym typeface="Source Han Sans KR"/>
              </a:rPr>
              <a:t>기능 및 기대 효과</a:t>
            </a:r>
            <a:endParaRPr lang="en-US" b="0" dirty="0">
              <a:sym typeface="Source Han Sans KR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4257698" y="2491745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INTRODUCTION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4257698" y="3517926"/>
            <a:ext cx="8848701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</a:t>
            </a: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FEATURES </a:t>
            </a: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AND </a:t>
            </a:r>
            <a:r>
              <a:rPr lang="en-US" altLang="ko-KR" sz="3000" b="1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EXPECTED </a:t>
            </a:r>
            <a:r>
              <a:rPr lang="en-US" altLang="ko-KR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OUTCOMES</a:t>
            </a:r>
            <a:endParaRPr lang="en-US" altLang="ko-KR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701185" y="2491745"/>
            <a:ext cx="1377960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01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701185" y="3473169"/>
            <a:ext cx="134382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02</a:t>
            </a:r>
          </a:p>
        </p:txBody>
      </p:sp>
      <p:sp>
        <p:nvSpPr>
          <p:cNvPr id="8" name="AutoShape 8"/>
          <p:cNvSpPr/>
          <p:nvPr/>
        </p:nvSpPr>
        <p:spPr>
          <a:xfrm flipV="1">
            <a:off x="1485744" y="357262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9" name="AutoShape 9"/>
          <p:cNvSpPr/>
          <p:nvPr/>
        </p:nvSpPr>
        <p:spPr>
          <a:xfrm flipV="1">
            <a:off x="1485744" y="4560652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0" name="AutoShape 10"/>
          <p:cNvSpPr/>
          <p:nvPr/>
        </p:nvSpPr>
        <p:spPr>
          <a:xfrm flipV="1">
            <a:off x="1485744" y="5548684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1" name="AutoShape 11"/>
          <p:cNvSpPr/>
          <p:nvPr/>
        </p:nvSpPr>
        <p:spPr>
          <a:xfrm flipV="1">
            <a:off x="1485744" y="6536716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2" name="AutoShape 12"/>
          <p:cNvSpPr/>
          <p:nvPr/>
        </p:nvSpPr>
        <p:spPr>
          <a:xfrm flipV="1">
            <a:off x="1485744" y="7524748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TextBox 13"/>
          <p:cNvSpPr txBox="1"/>
          <p:nvPr/>
        </p:nvSpPr>
        <p:spPr>
          <a:xfrm>
            <a:off x="1701184" y="4454593"/>
            <a:ext cx="1377961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701185" y="5436017"/>
            <a:ext cx="1384148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01184" y="6417441"/>
            <a:ext cx="1343829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257698" y="4394130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TECH STACK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13716000" y="4454564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기술 스택</a:t>
            </a:r>
            <a:endParaRPr lang="en-US" b="0" dirty="0">
              <a:sym typeface="Source Han Sans KR"/>
            </a:endParaRPr>
          </a:p>
        </p:txBody>
      </p:sp>
      <p:sp>
        <p:nvSpPr>
          <p:cNvPr id="23" name="TextBox 18"/>
          <p:cNvSpPr txBox="1"/>
          <p:nvPr/>
        </p:nvSpPr>
        <p:spPr>
          <a:xfrm>
            <a:off x="4244251" y="5420311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TIMELINE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4" name="TextBox 21"/>
          <p:cNvSpPr txBox="1"/>
          <p:nvPr/>
        </p:nvSpPr>
        <p:spPr>
          <a:xfrm>
            <a:off x="13702553" y="5447725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프로젝트 일정</a:t>
            </a:r>
            <a:endParaRPr lang="en-US" b="0" dirty="0">
              <a:sym typeface="Source Han Sans KR"/>
            </a:endParaRPr>
          </a:p>
        </p:txBody>
      </p:sp>
      <p:sp>
        <p:nvSpPr>
          <p:cNvPr id="22" name="TextBox 15"/>
          <p:cNvSpPr txBox="1"/>
          <p:nvPr/>
        </p:nvSpPr>
        <p:spPr>
          <a:xfrm>
            <a:off x="1701184" y="7398865"/>
            <a:ext cx="1343829" cy="81182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7500"/>
              </a:lnSpc>
            </a:pPr>
            <a:r>
              <a:rPr lang="en-US" sz="3000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"/>
              </a:rPr>
              <a:t>06</a:t>
            </a:r>
            <a:endParaRPr lang="en-US" sz="3000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"/>
            </a:endParaRPr>
          </a:p>
        </p:txBody>
      </p:sp>
      <p:sp>
        <p:nvSpPr>
          <p:cNvPr id="25" name="TextBox 18"/>
          <p:cNvSpPr txBox="1"/>
          <p:nvPr/>
        </p:nvSpPr>
        <p:spPr>
          <a:xfrm>
            <a:off x="4244251" y="6446492"/>
            <a:ext cx="8848701" cy="96180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7500"/>
              </a:lnSpc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TEAM ROLES</a:t>
            </a:r>
            <a:endParaRPr lang="en-US" sz="3000" b="1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26" name="TextBox 21"/>
          <p:cNvSpPr txBox="1"/>
          <p:nvPr/>
        </p:nvSpPr>
        <p:spPr>
          <a:xfrm>
            <a:off x="13702553" y="6440886"/>
            <a:ext cx="4419600" cy="8211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>
            <a:defPPr>
              <a:defRPr lang="en-US"/>
            </a:defPPr>
            <a:lvl1pPr lvl="0">
              <a:lnSpc>
                <a:spcPts val="7500"/>
              </a:lnSpc>
              <a:defRPr sz="3000" b="1">
                <a:solidFill>
                  <a:srgbClr val="000000"/>
                </a:solidFill>
                <a:latin typeface="Inter Bold"/>
                <a:ea typeface="Inter Bold"/>
                <a:cs typeface="Inter Bold"/>
              </a:defRPr>
            </a:lvl1pPr>
          </a:lstStyle>
          <a:p>
            <a:r>
              <a:rPr lang="ko-KR" altLang="en-US" b="0" dirty="0">
                <a:sym typeface="Source Han Sans KR"/>
              </a:rPr>
              <a:t>팀원 역할 분배</a:t>
            </a:r>
            <a:endParaRPr lang="en-US" b="0" dirty="0">
              <a:sym typeface="Source Han Sans KR"/>
            </a:endParaRPr>
          </a:p>
        </p:txBody>
      </p:sp>
      <p:sp>
        <p:nvSpPr>
          <p:cNvPr id="27" name="AutoShape 12"/>
          <p:cNvSpPr/>
          <p:nvPr/>
        </p:nvSpPr>
        <p:spPr>
          <a:xfrm flipV="1">
            <a:off x="1485744" y="8512780"/>
            <a:ext cx="1680225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077964"/>
            <a:ext cx="3505199" cy="6209036"/>
          </a:xfrm>
          <a:prstGeom prst="rect">
            <a:avLst/>
          </a:prstGeom>
        </p:spPr>
      </p:pic>
      <p:grpSp>
        <p:nvGrpSpPr>
          <p:cNvPr id="28" name="그룹 27"/>
          <p:cNvGrpSpPr/>
          <p:nvPr/>
        </p:nvGrpSpPr>
        <p:grpSpPr>
          <a:xfrm>
            <a:off x="4377858" y="4914900"/>
            <a:ext cx="2124596" cy="2124593"/>
            <a:chOff x="3505198" y="4077964"/>
            <a:chExt cx="2124596" cy="2124593"/>
          </a:xfrm>
        </p:grpSpPr>
        <p:grpSp>
          <p:nvGrpSpPr>
            <p:cNvPr id="4" name="Group 4"/>
            <p:cNvGrpSpPr/>
            <p:nvPr/>
          </p:nvGrpSpPr>
          <p:grpSpPr>
            <a:xfrm>
              <a:off x="3505200" y="4077964"/>
              <a:ext cx="2124593" cy="2124593"/>
              <a:chOff x="0" y="0"/>
              <a:chExt cx="812800" cy="812800"/>
            </a:xfrm>
          </p:grpSpPr>
          <p:sp>
            <p:nvSpPr>
              <p:cNvPr id="5" name="Freeform 5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6" name="TextBox 6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4" name="TextBox 14"/>
            <p:cNvSpPr txBox="1"/>
            <p:nvPr/>
          </p:nvSpPr>
          <p:spPr>
            <a:xfrm>
              <a:off x="3505198" y="4951348"/>
              <a:ext cx="2124596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 smtClean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Food</a:t>
              </a:r>
              <a:endParaRPr lang="en-US" sz="2400" b="1" dirty="0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endParaRPr>
            </a:p>
          </p:txBody>
        </p:sp>
      </p:grpSp>
      <p:grpSp>
        <p:nvGrpSpPr>
          <p:cNvPr id="30" name="그룹 29"/>
          <p:cNvGrpSpPr/>
          <p:nvPr/>
        </p:nvGrpSpPr>
        <p:grpSpPr>
          <a:xfrm>
            <a:off x="11771281" y="4914900"/>
            <a:ext cx="2138862" cy="2124593"/>
            <a:chOff x="12911081" y="4077964"/>
            <a:chExt cx="2138862" cy="2124593"/>
          </a:xfrm>
        </p:grpSpPr>
        <p:grpSp>
          <p:nvGrpSpPr>
            <p:cNvPr id="7" name="Group 7"/>
            <p:cNvGrpSpPr/>
            <p:nvPr/>
          </p:nvGrpSpPr>
          <p:grpSpPr>
            <a:xfrm>
              <a:off x="12918216" y="4077964"/>
              <a:ext cx="2124593" cy="2124593"/>
              <a:chOff x="0" y="0"/>
              <a:chExt cx="812800" cy="812800"/>
            </a:xfrm>
          </p:grpSpPr>
          <p:sp>
            <p:nvSpPr>
              <p:cNvPr id="8" name="Freeform 8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9" name="TextBox 9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5" name="TextBox 15"/>
            <p:cNvSpPr txBox="1"/>
            <p:nvPr/>
          </p:nvSpPr>
          <p:spPr>
            <a:xfrm>
              <a:off x="12911081" y="4951348"/>
              <a:ext cx="2138862" cy="3206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 smtClean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Fitness</a:t>
              </a:r>
              <a:endParaRPr lang="en-US" sz="2400" b="1" dirty="0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endParaRPr>
            </a:p>
          </p:txBody>
        </p:sp>
      </p:grpSp>
      <p:grpSp>
        <p:nvGrpSpPr>
          <p:cNvPr id="29" name="그룹 28"/>
          <p:cNvGrpSpPr/>
          <p:nvPr/>
        </p:nvGrpSpPr>
        <p:grpSpPr>
          <a:xfrm>
            <a:off x="8074570" y="2513304"/>
            <a:ext cx="2124594" cy="2124593"/>
            <a:chOff x="8211707" y="4077964"/>
            <a:chExt cx="2124594" cy="2124593"/>
          </a:xfrm>
        </p:grpSpPr>
        <p:grpSp>
          <p:nvGrpSpPr>
            <p:cNvPr id="10" name="Group 10"/>
            <p:cNvGrpSpPr/>
            <p:nvPr/>
          </p:nvGrpSpPr>
          <p:grpSpPr>
            <a:xfrm>
              <a:off x="8211708" y="4077964"/>
              <a:ext cx="2124593" cy="2124593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406400" y="0"/>
                    </a:moveTo>
                    <a:cubicBezTo>
                      <a:pt x="181951" y="0"/>
                      <a:pt x="0" y="181951"/>
                      <a:pt x="0" y="406400"/>
                    </a:cubicBezTo>
                    <a:cubicBezTo>
                      <a:pt x="0" y="630849"/>
                      <a:pt x="181951" y="812800"/>
                      <a:pt x="406400" y="812800"/>
                    </a:cubicBezTo>
                    <a:cubicBezTo>
                      <a:pt x="630849" y="812800"/>
                      <a:pt x="812800" y="630849"/>
                      <a:pt x="812800" y="406400"/>
                    </a:cubicBezTo>
                    <a:cubicBezTo>
                      <a:pt x="812800" y="181951"/>
                      <a:pt x="630849" y="0"/>
                      <a:pt x="406400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 cap="sq">
                <a:noFill/>
                <a:prstDash val="solid"/>
                <a:miter/>
              </a:ln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76200" y="38100"/>
                <a:ext cx="660400" cy="698500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079"/>
                  </a:lnSpc>
                </a:pPr>
                <a:endParaRPr sz="2000"/>
              </a:p>
            </p:txBody>
          </p:sp>
        </p:grpSp>
        <p:sp>
          <p:nvSpPr>
            <p:cNvPr id="16" name="TextBox 16"/>
            <p:cNvSpPr txBox="1"/>
            <p:nvPr/>
          </p:nvSpPr>
          <p:spPr>
            <a:xfrm>
              <a:off x="8211707" y="4832099"/>
              <a:ext cx="2124594" cy="641201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2520"/>
                </a:lnSpc>
                <a:spcBef>
                  <a:spcPct val="0"/>
                </a:spcBef>
              </a:pPr>
              <a:r>
                <a:rPr lang="en-US" sz="2400" b="1" dirty="0" smtClean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Personalized</a:t>
              </a:r>
              <a:br>
                <a:rPr lang="en-US" sz="2400" b="1" dirty="0" smtClean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</a:br>
              <a:r>
                <a:rPr lang="en-US" sz="2400" b="1" dirty="0" smtClean="0">
                  <a:solidFill>
                    <a:srgbClr val="EBEEF0"/>
                  </a:solidFill>
                  <a:latin typeface="Inter Semi-Bold"/>
                  <a:ea typeface="Inter Semi-Bold"/>
                  <a:cs typeface="Inter Semi-Bold"/>
                  <a:sym typeface="Inter Semi-Bold"/>
                </a:rPr>
                <a:t>Wellness</a:t>
              </a:r>
              <a:endParaRPr lang="en-US" sz="2400" b="1" dirty="0">
                <a:solidFill>
                  <a:srgbClr val="EBEEF0"/>
                </a:solidFill>
                <a:latin typeface="Inter Semi-Bold"/>
                <a:ea typeface="Inter Semi-Bold"/>
                <a:cs typeface="Inter Semi-Bold"/>
                <a:sym typeface="Inter Semi-Bold"/>
              </a:endParaRPr>
            </a:p>
          </p:txBody>
        </p:sp>
      </p:grpSp>
      <p:pic>
        <p:nvPicPr>
          <p:cNvPr id="24" name="그림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2809" y="4077964"/>
            <a:ext cx="3245191" cy="6209036"/>
          </a:xfrm>
          <a:prstGeom prst="rect">
            <a:avLst/>
          </a:prstGeom>
        </p:spPr>
      </p:pic>
      <p:sp>
        <p:nvSpPr>
          <p:cNvPr id="34" name="TextBox 12"/>
          <p:cNvSpPr txBox="1"/>
          <p:nvPr/>
        </p:nvSpPr>
        <p:spPr>
          <a:xfrm>
            <a:off x="4350964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음식 이미지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5" name="TextBox 12"/>
          <p:cNvSpPr txBox="1"/>
          <p:nvPr/>
        </p:nvSpPr>
        <p:spPr>
          <a:xfrm>
            <a:off x="11764967" y="7420274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 추천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6" name="TextBox 12"/>
          <p:cNvSpPr txBox="1"/>
          <p:nvPr/>
        </p:nvSpPr>
        <p:spPr>
          <a:xfrm>
            <a:off x="8057965" y="5018678"/>
            <a:ext cx="2151489" cy="32060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2520"/>
              </a:lnSpc>
              <a:spcBef>
                <a:spcPct val="0"/>
              </a:spcBef>
            </a:pPr>
            <a:r>
              <a:rPr lang="ko-KR" altLang="en-US" sz="2400" b="1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맞춤 관리</a:t>
            </a:r>
            <a:endParaRPr lang="en-US" sz="2400" b="1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cxnSp>
        <p:nvCxnSpPr>
          <p:cNvPr id="38" name="직선 연결선 37"/>
          <p:cNvCxnSpPr/>
          <p:nvPr/>
        </p:nvCxnSpPr>
        <p:spPr>
          <a:xfrm>
            <a:off x="4563592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직선 연결선 44"/>
          <p:cNvCxnSpPr/>
          <p:nvPr/>
        </p:nvCxnSpPr>
        <p:spPr>
          <a:xfrm>
            <a:off x="11977595" y="7837033"/>
            <a:ext cx="172623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직선 연결선 45"/>
          <p:cNvCxnSpPr/>
          <p:nvPr/>
        </p:nvCxnSpPr>
        <p:spPr>
          <a:xfrm>
            <a:off x="8164279" y="5474833"/>
            <a:ext cx="19388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2"/>
          <p:cNvSpPr txBox="1"/>
          <p:nvPr/>
        </p:nvSpPr>
        <p:spPr>
          <a:xfrm>
            <a:off x="4377858" y="8056703"/>
            <a:ext cx="2124595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이미지 분류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9" name="TextBox 12"/>
          <p:cNvSpPr txBox="1"/>
          <p:nvPr/>
        </p:nvSpPr>
        <p:spPr>
          <a:xfrm>
            <a:off x="11764967" y="8056703"/>
            <a:ext cx="2124595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 처리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0" name="TextBox 12"/>
          <p:cNvSpPr txBox="1"/>
          <p:nvPr/>
        </p:nvSpPr>
        <p:spPr>
          <a:xfrm>
            <a:off x="8078137" y="5694503"/>
            <a:ext cx="2124595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챗봇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3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INTRODUCTION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3"/>
          <p:cNvSpPr/>
          <p:nvPr/>
        </p:nvSpPr>
        <p:spPr>
          <a:xfrm>
            <a:off x="0" y="2416586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1369085" y="2142993"/>
            <a:ext cx="3619500" cy="528136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7" name="TextBox 7"/>
          <p:cNvSpPr txBox="1"/>
          <p:nvPr/>
        </p:nvSpPr>
        <p:spPr>
          <a:xfrm>
            <a:off x="1635785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8" name="TextBox 8"/>
          <p:cNvSpPr txBox="1"/>
          <p:nvPr/>
        </p:nvSpPr>
        <p:spPr>
          <a:xfrm>
            <a:off x="1804705" y="2191618"/>
            <a:ext cx="274826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음식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" name="Freeform 11"/>
          <p:cNvSpPr/>
          <p:nvPr/>
        </p:nvSpPr>
        <p:spPr>
          <a:xfrm>
            <a:off x="7332993" y="2142993"/>
            <a:ext cx="3619500" cy="528136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12" name="TextBox 12"/>
          <p:cNvSpPr txBox="1"/>
          <p:nvPr/>
        </p:nvSpPr>
        <p:spPr>
          <a:xfrm>
            <a:off x="7599693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13" name="TextBox 13"/>
          <p:cNvSpPr txBox="1"/>
          <p:nvPr/>
        </p:nvSpPr>
        <p:spPr>
          <a:xfrm>
            <a:off x="7768613" y="2191618"/>
            <a:ext cx="274826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개인화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7" name="TextBox 17"/>
          <p:cNvSpPr txBox="1"/>
          <p:nvPr/>
        </p:nvSpPr>
        <p:spPr>
          <a:xfrm>
            <a:off x="1023670" y="3742174"/>
            <a:ext cx="4310330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음식 이미지 분류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영양 정보 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(DB)</a:t>
            </a: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 </a:t>
            </a:r>
            <a:r>
              <a:rPr lang="en-US" altLang="ko-KR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(DB)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8" name="TextBox 18"/>
          <p:cNvSpPr txBox="1"/>
          <p:nvPr/>
        </p:nvSpPr>
        <p:spPr>
          <a:xfrm>
            <a:off x="2556025" y="3238500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0" name="TextBox 20"/>
          <p:cNvSpPr txBox="1"/>
          <p:nvPr/>
        </p:nvSpPr>
        <p:spPr>
          <a:xfrm>
            <a:off x="6943552" y="3742174"/>
            <a:ext cx="4398382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개인 정보 수집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신체 정보 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(DB)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성별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키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몸무게 </a:t>
            </a:r>
            <a:r>
              <a:rPr lang="ko-KR" altLang="en-US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등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질병 정보 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(DB)</a:t>
            </a:r>
          </a:p>
          <a:p>
            <a:pPr marL="0" lvl="0" indent="0" algn="ctr">
              <a:spcBef>
                <a:spcPct val="0"/>
              </a:spcBef>
            </a:pPr>
            <a:r>
              <a:rPr 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sz="2000" u="none" strike="noStrike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알러지</a:t>
            </a:r>
            <a:r>
              <a:rPr lang="en-US" altLang="ko-KR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고질병 등</a:t>
            </a:r>
            <a:r>
              <a:rPr lang="en-US" altLang="ko-KR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21" name="TextBox 21"/>
          <p:cNvSpPr txBox="1"/>
          <p:nvPr/>
        </p:nvSpPr>
        <p:spPr>
          <a:xfrm>
            <a:off x="8519933" y="3238500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688818" y="7100887"/>
            <a:ext cx="4980034" cy="24622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이미지가 어떤 음식인지 판별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판별된 음식의 영양 정보 제공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판별된 음식의 재료 및 조리법 제공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가지고 있는 재료로 조리할 수 있는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 제공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2556025" y="6597213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6652726" y="7100887"/>
            <a:ext cx="4980034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수집된 개인정보를 기반으로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/>
            </a:r>
            <a:b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</a:b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과잉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/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과소한 영양 성분 도출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과소한 영양 성분을 보충할 식단 제공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u="none" strike="noStrike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과잉된</a:t>
            </a:r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영양 성분을 해소할 방법 제공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r>
              <a:rPr 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sz="2000" dirty="0" err="1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식단적</a:t>
            </a:r>
            <a:r>
              <a:rPr lang="en-US" altLang="ko-KR" sz="2000" dirty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방법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운동적 방법</a:t>
            </a:r>
            <a:r>
              <a:rPr 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sz="20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8519933" y="6597213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0" name="TextBox 7"/>
          <p:cNvSpPr txBox="1"/>
          <p:nvPr/>
        </p:nvSpPr>
        <p:spPr>
          <a:xfrm>
            <a:off x="1028699" y="971550"/>
            <a:ext cx="13296901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KEY FEATURES </a:t>
            </a:r>
            <a:r>
              <a:rPr lang="en-US" altLang="ko-KR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AND EXPECTED OUTCOMES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34" name="Freeform 11"/>
          <p:cNvSpPr/>
          <p:nvPr/>
        </p:nvSpPr>
        <p:spPr>
          <a:xfrm>
            <a:off x="13296900" y="2142993"/>
            <a:ext cx="3619500" cy="528136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5" name="TextBox 12"/>
          <p:cNvSpPr txBox="1"/>
          <p:nvPr/>
        </p:nvSpPr>
        <p:spPr>
          <a:xfrm>
            <a:off x="13563600" y="2124312"/>
            <a:ext cx="3086100" cy="565499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ctr">
              <a:lnSpc>
                <a:spcPts val="2800"/>
              </a:lnSpc>
            </a:pPr>
            <a:endParaRPr/>
          </a:p>
        </p:txBody>
      </p:sp>
      <p:sp>
        <p:nvSpPr>
          <p:cNvPr id="33" name="TextBox 13"/>
          <p:cNvSpPr txBox="1"/>
          <p:nvPr/>
        </p:nvSpPr>
        <p:spPr>
          <a:xfrm>
            <a:off x="13732520" y="2191618"/>
            <a:ext cx="274826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운동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8" name="TextBox 20"/>
          <p:cNvSpPr txBox="1"/>
          <p:nvPr/>
        </p:nvSpPr>
        <p:spPr>
          <a:xfrm>
            <a:off x="12907459" y="3742174"/>
            <a:ext cx="4398382" cy="12311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 목표 수집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운동 방법 및 효과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</a:t>
            </a:r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자연어</a:t>
            </a:r>
            <a:r>
              <a:rPr lang="en-US" altLang="ko-KR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9" name="TextBox 21"/>
          <p:cNvSpPr txBox="1"/>
          <p:nvPr/>
        </p:nvSpPr>
        <p:spPr>
          <a:xfrm>
            <a:off x="14483840" y="3238500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주요</a:t>
            </a:r>
            <a:r>
              <a:rPr lang="en-US" sz="2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기능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1" name="TextBox 26"/>
          <p:cNvSpPr txBox="1"/>
          <p:nvPr/>
        </p:nvSpPr>
        <p:spPr>
          <a:xfrm>
            <a:off x="12616633" y="7100887"/>
            <a:ext cx="4980034" cy="15388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원하는 목표와 개인 정보에 따라</a:t>
            </a:r>
            <a:endParaRPr lang="en-US" altLang="ko-KR" sz="20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적절한 운동을 제시하는 자연어 생산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r>
              <a:rPr lang="ko-KR" altLang="en-US" sz="20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해당 운동의 효과를 제공</a:t>
            </a:r>
            <a:endParaRPr lang="en-US" altLang="ko-KR" sz="2000" u="none" strike="noStrike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algn="ctr"/>
            <a:endParaRPr lang="en-US" sz="20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42" name="TextBox 27"/>
          <p:cNvSpPr txBox="1"/>
          <p:nvPr/>
        </p:nvSpPr>
        <p:spPr>
          <a:xfrm>
            <a:off x="14483840" y="6597213"/>
            <a:ext cx="1245622" cy="3077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ko-KR" altLang="en-US" sz="20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기대 효과</a:t>
            </a:r>
            <a:endParaRPr lang="en-US" sz="2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직사각형 36"/>
          <p:cNvSpPr/>
          <p:nvPr/>
        </p:nvSpPr>
        <p:spPr>
          <a:xfrm>
            <a:off x="5528400" y="3443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직사각형 37"/>
          <p:cNvSpPr/>
          <p:nvPr/>
        </p:nvSpPr>
        <p:spPr>
          <a:xfrm>
            <a:off x="55284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직사각형 38"/>
          <p:cNvSpPr/>
          <p:nvPr/>
        </p:nvSpPr>
        <p:spPr>
          <a:xfrm>
            <a:off x="5528400" y="8261940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7"/>
          <p:cNvSpPr txBox="1"/>
          <p:nvPr/>
        </p:nvSpPr>
        <p:spPr>
          <a:xfrm>
            <a:off x="1028700" y="971550"/>
            <a:ext cx="75819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TECH STACK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13634551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8400" y="4859424"/>
            <a:ext cx="3177222" cy="2672344"/>
          </a:xfrm>
          <a:prstGeom prst="rect">
            <a:avLst/>
          </a:prstGeom>
        </p:spPr>
      </p:pic>
      <p:sp>
        <p:nvSpPr>
          <p:cNvPr id="6" name="TextBox 18"/>
          <p:cNvSpPr txBox="1"/>
          <p:nvPr/>
        </p:nvSpPr>
        <p:spPr>
          <a:xfrm>
            <a:off x="639093" y="7329279"/>
            <a:ext cx="2543378" cy="258532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ko-KR" alt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개인</a:t>
            </a:r>
            <a:r>
              <a:rPr 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ko-KR" alt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정보</a:t>
            </a:r>
            <a:endParaRPr lang="en-US" altLang="ko-KR" sz="2400" b="1" dirty="0" smtClean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영양 정보</a:t>
            </a:r>
            <a:endParaRPr lang="en-US" altLang="ko-KR" sz="2400" b="1" dirty="0" smtClean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레시피</a:t>
            </a:r>
            <a:endParaRPr lang="en-US" altLang="ko-KR" sz="2400" b="1" dirty="0" smtClean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ko-KR" altLang="en-US" sz="2400" b="1" dirty="0" err="1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게시글</a:t>
            </a:r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9" name="TextBox 18"/>
          <p:cNvSpPr txBox="1"/>
          <p:nvPr/>
        </p:nvSpPr>
        <p:spPr>
          <a:xfrm>
            <a:off x="639093" y="2695602"/>
            <a:ext cx="2543378" cy="2215991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2400" b="1" dirty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Hugging </a:t>
            </a:r>
            <a:r>
              <a:rPr lang="en-US" altLang="ko-KR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Face</a:t>
            </a:r>
          </a:p>
          <a:p>
            <a:pPr algn="ctr"/>
            <a:endParaRPr lang="en-US" sz="2400" b="1" dirty="0" smtClean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CNN</a:t>
            </a:r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altLang="ko-KR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Transformer</a:t>
            </a:r>
          </a:p>
          <a:p>
            <a:pPr algn="ctr"/>
            <a:endParaRPr lang="en-US" altLang="ko-KR" sz="2400" b="1" dirty="0" smtClean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  <a:p>
            <a:pPr algn="ctr"/>
            <a:r>
              <a:rPr lang="en-US" altLang="ko-KR" sz="24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AI Hub</a:t>
            </a:r>
            <a:endParaRPr lang="en-US" altLang="ko-KR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2" name="TextBox 18"/>
          <p:cNvSpPr txBox="1"/>
          <p:nvPr/>
        </p:nvSpPr>
        <p:spPr>
          <a:xfrm>
            <a:off x="639093" y="6010930"/>
            <a:ext cx="2543378" cy="369332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400" b="1" dirty="0" err="1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Chatbot</a:t>
            </a:r>
            <a:endParaRPr lang="en-US" sz="24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" name="AutoShape 3"/>
          <p:cNvSpPr/>
          <p:nvPr/>
        </p:nvSpPr>
        <p:spPr>
          <a:xfrm>
            <a:off x="0" y="2056704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471" y="7147380"/>
            <a:ext cx="2880000" cy="2949120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8" t="21990" r="22352" b="22010"/>
          <a:stretch/>
        </p:blipFill>
        <p:spPr>
          <a:xfrm>
            <a:off x="3182471" y="2363596"/>
            <a:ext cx="2880000" cy="2880000"/>
          </a:xfrm>
          <a:prstGeom prst="rect">
            <a:avLst/>
          </a:prstGeom>
        </p:spPr>
      </p:pic>
      <p:pic>
        <p:nvPicPr>
          <p:cNvPr id="19" name="그림 1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471" y="5805596"/>
            <a:ext cx="2880000" cy="780000"/>
          </a:xfrm>
          <a:prstGeom prst="rect">
            <a:avLst/>
          </a:prstGeom>
        </p:spPr>
      </p:pic>
      <p:sp>
        <p:nvSpPr>
          <p:cNvPr id="43" name="직사각형 42"/>
          <p:cNvSpPr/>
          <p:nvPr/>
        </p:nvSpPr>
        <p:spPr>
          <a:xfrm>
            <a:off x="84084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/>
          <p:cNvSpPr/>
          <p:nvPr/>
        </p:nvSpPr>
        <p:spPr>
          <a:xfrm>
            <a:off x="11574600" y="5835596"/>
            <a:ext cx="720000" cy="720000"/>
          </a:xfrm>
          <a:prstGeom prst="rect">
            <a:avLst/>
          </a:prstGeom>
          <a:solidFill>
            <a:srgbClr val="EBEE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54" r="19621" b="17595"/>
          <a:stretch/>
        </p:blipFill>
        <p:spPr>
          <a:xfrm>
            <a:off x="8551500" y="4700953"/>
            <a:ext cx="3600000" cy="2989286"/>
          </a:xfrm>
          <a:prstGeom prst="rect">
            <a:avLst/>
          </a:prstGeom>
        </p:spPr>
      </p:pic>
      <p:cxnSp>
        <p:nvCxnSpPr>
          <p:cNvPr id="31" name="직선 연결선 30"/>
          <p:cNvCxnSpPr>
            <a:stCxn id="44" idx="3"/>
            <a:endCxn id="49" idx="1"/>
          </p:cNvCxnSpPr>
          <p:nvPr/>
        </p:nvCxnSpPr>
        <p:spPr>
          <a:xfrm>
            <a:off x="12294600" y="6195596"/>
            <a:ext cx="1339951" cy="0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직선 연결선 21"/>
          <p:cNvCxnSpPr>
            <a:stCxn id="37" idx="3"/>
            <a:endCxn id="43" idx="1"/>
          </p:cNvCxnSpPr>
          <p:nvPr/>
        </p:nvCxnSpPr>
        <p:spPr>
          <a:xfrm>
            <a:off x="6248400" y="3803596"/>
            <a:ext cx="2160000" cy="2392000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직선 연결선 23"/>
          <p:cNvCxnSpPr>
            <a:stCxn id="38" idx="3"/>
            <a:endCxn id="43" idx="1"/>
          </p:cNvCxnSpPr>
          <p:nvPr/>
        </p:nvCxnSpPr>
        <p:spPr>
          <a:xfrm>
            <a:off x="6248400" y="6195596"/>
            <a:ext cx="2160000" cy="0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직선 연결선 25"/>
          <p:cNvCxnSpPr>
            <a:stCxn id="39" idx="3"/>
            <a:endCxn id="43" idx="1"/>
          </p:cNvCxnSpPr>
          <p:nvPr/>
        </p:nvCxnSpPr>
        <p:spPr>
          <a:xfrm flipV="1">
            <a:off x="6248400" y="6195596"/>
            <a:ext cx="2160000" cy="2426344"/>
          </a:xfrm>
          <a:prstGeom prst="line">
            <a:avLst/>
          </a:prstGeom>
          <a:ln w="254000" cap="rnd">
            <a:solidFill>
              <a:srgbClr val="D6DCE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4" name="TextBox 18"/>
          <p:cNvSpPr txBox="1"/>
          <p:nvPr/>
        </p:nvSpPr>
        <p:spPr>
          <a:xfrm>
            <a:off x="14185322" y="5683599"/>
            <a:ext cx="2543378" cy="615553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4000" b="1" dirty="0" smtClean="0"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USER</a:t>
            </a:r>
            <a:endParaRPr lang="en-US" sz="4000" b="1" dirty="0"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316095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AutoShape 3"/>
          <p:cNvSpPr/>
          <p:nvPr/>
        </p:nvSpPr>
        <p:spPr>
          <a:xfrm>
            <a:off x="0" y="2407061"/>
            <a:ext cx="18288000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9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5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PROJECT TIMELINE</a:t>
            </a:r>
            <a:endParaRPr lang="en-US" sz="35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30" name="Freeform 6"/>
          <p:cNvSpPr/>
          <p:nvPr/>
        </p:nvSpPr>
        <p:spPr>
          <a:xfrm>
            <a:off x="1176070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1" name="TextBox 8"/>
          <p:cNvSpPr txBox="1"/>
          <p:nvPr/>
        </p:nvSpPr>
        <p:spPr>
          <a:xfrm>
            <a:off x="1176070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 수집 및 모델 개발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2" name="Freeform 6"/>
          <p:cNvSpPr/>
          <p:nvPr/>
        </p:nvSpPr>
        <p:spPr>
          <a:xfrm>
            <a:off x="5867400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3" name="TextBox 8"/>
          <p:cNvSpPr txBox="1"/>
          <p:nvPr/>
        </p:nvSpPr>
        <p:spPr>
          <a:xfrm>
            <a:off x="5867400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웹 서비스 개발 및 </a:t>
            </a: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배포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4" name="Freeform 6"/>
          <p:cNvSpPr/>
          <p:nvPr/>
        </p:nvSpPr>
        <p:spPr>
          <a:xfrm>
            <a:off x="10896600" y="2088851"/>
            <a:ext cx="4005530" cy="636420"/>
          </a:xfrm>
          <a:custGeom>
            <a:avLst/>
            <a:gdLst/>
            <a:ahLst/>
            <a:cxnLst/>
            <a:rect l="l" t="t" r="r" b="b"/>
            <a:pathLst>
              <a:path w="812800" h="148938">
                <a:moveTo>
                  <a:pt x="74469" y="0"/>
                </a:moveTo>
                <a:lnTo>
                  <a:pt x="738331" y="0"/>
                </a:lnTo>
                <a:cubicBezTo>
                  <a:pt x="758081" y="0"/>
                  <a:pt x="777023" y="7846"/>
                  <a:pt x="790988" y="21811"/>
                </a:cubicBezTo>
                <a:cubicBezTo>
                  <a:pt x="804954" y="35777"/>
                  <a:pt x="812800" y="54719"/>
                  <a:pt x="812800" y="74469"/>
                </a:cubicBezTo>
                <a:lnTo>
                  <a:pt x="812800" y="74469"/>
                </a:lnTo>
                <a:cubicBezTo>
                  <a:pt x="812800" y="115597"/>
                  <a:pt x="779459" y="148938"/>
                  <a:pt x="738331" y="148938"/>
                </a:cubicBezTo>
                <a:lnTo>
                  <a:pt x="74469" y="148938"/>
                </a:lnTo>
                <a:cubicBezTo>
                  <a:pt x="54719" y="148938"/>
                  <a:pt x="35777" y="141092"/>
                  <a:pt x="21811" y="127127"/>
                </a:cubicBezTo>
                <a:cubicBezTo>
                  <a:pt x="7846" y="113161"/>
                  <a:pt x="0" y="94219"/>
                  <a:pt x="0" y="74469"/>
                </a:cubicBezTo>
                <a:lnTo>
                  <a:pt x="0" y="74469"/>
                </a:lnTo>
                <a:cubicBezTo>
                  <a:pt x="0" y="54719"/>
                  <a:pt x="7846" y="35777"/>
                  <a:pt x="21811" y="21811"/>
                </a:cubicBezTo>
                <a:cubicBezTo>
                  <a:pt x="35777" y="7846"/>
                  <a:pt x="54719" y="0"/>
                  <a:pt x="74469" y="0"/>
                </a:cubicBezTo>
                <a:close/>
              </a:path>
            </a:pathLst>
          </a:custGeom>
          <a:solidFill>
            <a:srgbClr val="000000"/>
          </a:solidFill>
        </p:spPr>
      </p:sp>
      <p:sp>
        <p:nvSpPr>
          <p:cNvPr id="35" name="TextBox 8"/>
          <p:cNvSpPr txBox="1"/>
          <p:nvPr/>
        </p:nvSpPr>
        <p:spPr>
          <a:xfrm>
            <a:off x="10896600" y="2191618"/>
            <a:ext cx="4005530" cy="430887"/>
          </a:xfrm>
          <a:prstGeom prst="rect">
            <a:avLst/>
          </a:prstGeom>
        </p:spPr>
        <p:txBody>
          <a:bodyPr wrap="square" lIns="0" tIns="0" rIns="0" bIns="0" rtlCol="0" anchor="ctr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b="1" dirty="0" smtClean="0">
                <a:solidFill>
                  <a:srgbClr val="EBEEF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발표자료 제작</a:t>
            </a:r>
            <a:endParaRPr lang="en-US" sz="2800" b="1" dirty="0">
              <a:solidFill>
                <a:srgbClr val="EBEEF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7" name="TextBox 17"/>
          <p:cNvSpPr txBox="1"/>
          <p:nvPr/>
        </p:nvSpPr>
        <p:spPr>
          <a:xfrm>
            <a:off x="1176070" y="4000500"/>
            <a:ext cx="4005530" cy="21544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spcBef>
                <a:spcPct val="0"/>
              </a:spcBef>
            </a:pPr>
            <a:r>
              <a:rPr lang="ko-KR" altLang="en-US" sz="28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음식 이미지 분류</a:t>
            </a:r>
            <a:endParaRPr lang="en-US" altLang="ko-KR" sz="2800" dirty="0" smtClean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endParaRPr lang="en-US" altLang="ko-KR" sz="2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8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영양 정보 </a:t>
            </a:r>
            <a:r>
              <a:rPr lang="en-US" altLang="ko-KR" sz="2800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(DB)</a:t>
            </a:r>
          </a:p>
          <a:p>
            <a:pPr marL="0" lvl="0" indent="0" algn="ctr">
              <a:spcBef>
                <a:spcPct val="0"/>
              </a:spcBef>
            </a:pPr>
            <a:endParaRPr lang="en-US" altLang="ko-KR" sz="2800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0" lvl="0" indent="0" algn="ctr">
              <a:spcBef>
                <a:spcPct val="0"/>
              </a:spcBef>
            </a:pPr>
            <a:r>
              <a:rPr lang="ko-KR" altLang="en-US" sz="28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레시피 </a:t>
            </a:r>
            <a:r>
              <a:rPr lang="en-US" altLang="ko-KR" sz="2800" u="none" strike="noStrike" dirty="0" smtClean="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(DB)</a:t>
            </a:r>
            <a:endParaRPr lang="en-US" sz="2800" u="none" strike="noStrike" dirty="0">
              <a:solidFill>
                <a:srgbClr val="000000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38" name="TextBox 18"/>
          <p:cNvSpPr txBox="1"/>
          <p:nvPr/>
        </p:nvSpPr>
        <p:spPr>
          <a:xfrm>
            <a:off x="1176072" y="3238500"/>
            <a:ext cx="4005528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2800" b="1" dirty="0" smtClean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</a:t>
            </a:r>
            <a:endParaRPr lang="en-US" sz="28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684963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39088"/>
            <a:ext cx="7910835" cy="6419212"/>
            <a:chOff x="0" y="0"/>
            <a:chExt cx="1225595" cy="994504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225595" cy="994504"/>
            </a:xfrm>
            <a:custGeom>
              <a:avLst/>
              <a:gdLst/>
              <a:ahLst/>
              <a:cxnLst/>
              <a:rect l="l" t="t" r="r" b="b"/>
              <a:pathLst>
                <a:path w="1225595" h="994504">
                  <a:moveTo>
                    <a:pt x="0" y="0"/>
                  </a:moveTo>
                  <a:lnTo>
                    <a:pt x="1225595" y="0"/>
                  </a:lnTo>
                  <a:lnTo>
                    <a:pt x="1225595" y="994504"/>
                  </a:lnTo>
                  <a:lnTo>
                    <a:pt x="0" y="994504"/>
                  </a:lnTo>
                  <a:close/>
                </a:path>
              </a:pathLst>
            </a:custGeom>
            <a:blipFill>
              <a:blip r:embed="rId4"/>
              <a:stretch>
                <a:fillRect l="-10896" r="-10896"/>
              </a:stretch>
            </a:blipFill>
          </p:spPr>
        </p:sp>
      </p:grpSp>
      <p:sp>
        <p:nvSpPr>
          <p:cNvPr id="6" name="TextBox 6"/>
          <p:cNvSpPr txBox="1"/>
          <p:nvPr/>
        </p:nvSpPr>
        <p:spPr>
          <a:xfrm>
            <a:off x="1662749" y="1616980"/>
            <a:ext cx="4797251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ABC 마케팅 에이전시 - Green Earth 캠페인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780910" y="3773499"/>
            <a:ext cx="6730975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캠페인 전략 수립 및 실행 계획 작성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미디어, 이메일 마케팅, 콘텐츠 마케팅을 통한 다채널 캠페인 진행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인플루언서 협업 및 이벤트 기획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80910" y="3269825"/>
            <a:ext cx="905321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진행 과정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80910" y="5950397"/>
            <a:ext cx="4561954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웹사이트 방문자 수 150% 증가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캠페인 기간 동안 매출 35% 증가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브랜드 인지도 조사에서 긍정적 평가 40% 상승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80910" y="5446724"/>
            <a:ext cx="420663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성과</a:t>
            </a:r>
          </a:p>
        </p:txBody>
      </p:sp>
      <p:grpSp>
        <p:nvGrpSpPr>
          <p:cNvPr id="11" name="Group 11"/>
          <p:cNvGrpSpPr/>
          <p:nvPr/>
        </p:nvGrpSpPr>
        <p:grpSpPr>
          <a:xfrm>
            <a:off x="10604239" y="7687033"/>
            <a:ext cx="238442" cy="238442"/>
            <a:chOff x="0" y="0"/>
            <a:chExt cx="812800" cy="8128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10922966" y="7687033"/>
            <a:ext cx="238442" cy="238442"/>
            <a:chOff x="0" y="0"/>
            <a:chExt cx="812800" cy="812800"/>
          </a:xfrm>
        </p:grpSpPr>
        <p:sp>
          <p:nvSpPr>
            <p:cNvPr id="15" name="Freeform 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6" name="TextBox 16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7" name="TextBox 17"/>
          <p:cNvSpPr txBox="1"/>
          <p:nvPr/>
        </p:nvSpPr>
        <p:spPr>
          <a:xfrm>
            <a:off x="9780910" y="8128000"/>
            <a:ext cx="5361831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전체 캠페인 전략 기획 및 관리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 콘텐츠 제작 및 게시, 팔로워 수 200% 증가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캠페인 전반의 데이터 분석 및 성과 보고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780910" y="7624326"/>
            <a:ext cx="630957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기여도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241693" y="7687033"/>
            <a:ext cx="238442" cy="238442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560420" y="7687033"/>
            <a:ext cx="238442" cy="238442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879146" y="7687033"/>
            <a:ext cx="238442" cy="238442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9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EXPECTED OUTCOMES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1684963"/>
            <a:ext cx="456336" cy="241858"/>
          </a:xfrm>
          <a:custGeom>
            <a:avLst/>
            <a:gdLst/>
            <a:ahLst/>
            <a:cxnLst/>
            <a:rect l="l" t="t" r="r" b="b"/>
            <a:pathLst>
              <a:path w="456336" h="241858">
                <a:moveTo>
                  <a:pt x="0" y="0"/>
                </a:moveTo>
                <a:lnTo>
                  <a:pt x="456336" y="0"/>
                </a:lnTo>
                <a:lnTo>
                  <a:pt x="456336" y="241858"/>
                </a:lnTo>
                <a:lnTo>
                  <a:pt x="0" y="2418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839088"/>
            <a:ext cx="7910835" cy="6419212"/>
            <a:chOff x="0" y="0"/>
            <a:chExt cx="1225595" cy="994504"/>
          </a:xfrm>
        </p:grpSpPr>
        <p:sp>
          <p:nvSpPr>
            <p:cNvPr id="4" name="Freeform 4"/>
            <p:cNvSpPr/>
            <p:nvPr/>
          </p:nvSpPr>
          <p:spPr>
            <a:xfrm flipH="1">
              <a:off x="0" y="0"/>
              <a:ext cx="1225595" cy="994504"/>
            </a:xfrm>
            <a:custGeom>
              <a:avLst/>
              <a:gdLst/>
              <a:ahLst/>
              <a:cxnLst/>
              <a:rect l="l" t="t" r="r" b="b"/>
              <a:pathLst>
                <a:path w="1225595" h="994504">
                  <a:moveTo>
                    <a:pt x="1225595" y="0"/>
                  </a:moveTo>
                  <a:lnTo>
                    <a:pt x="0" y="0"/>
                  </a:lnTo>
                  <a:lnTo>
                    <a:pt x="0" y="994504"/>
                  </a:lnTo>
                  <a:lnTo>
                    <a:pt x="1225595" y="994504"/>
                  </a:lnTo>
                  <a:close/>
                </a:path>
              </a:pathLst>
            </a:custGeom>
            <a:blipFill>
              <a:blip r:embed="rId4"/>
              <a:stretch>
                <a:fillRect t="-32157" b="-32157"/>
              </a:stretch>
            </a:blipFill>
          </p:spPr>
        </p:sp>
      </p:grpSp>
      <p:sp>
        <p:nvSpPr>
          <p:cNvPr id="5" name="TextBox 5"/>
          <p:cNvSpPr txBox="1"/>
          <p:nvPr/>
        </p:nvSpPr>
        <p:spPr>
          <a:xfrm>
            <a:off x="9780910" y="7922289"/>
            <a:ext cx="5488707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 콘텐츠 제작 및 게시, 팔로워 수 1000명 증가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이벤트 및 캠페인 기획, 참여율 50% 증가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브랜드 인지도 조사 및 데이터 분석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662749" y="1616980"/>
            <a:ext cx="4813325" cy="339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LMN 스타트업 - 소셜 미디어 활성화 프로젝트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780910" y="3577047"/>
            <a:ext cx="3827711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 콘텐츠 전략 수립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팔로워와의 적극적인 소통 및 참여 유도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월간 캠페인 및 이벤트 기획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780910" y="3073374"/>
            <a:ext cx="905321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진행 과정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780910" y="5749668"/>
            <a:ext cx="4561954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 팔로워 수 150% 증가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브랜드 인지도 조사에서 긍정적 평가 20% 상승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고객 참여도 및 만족도 30% 증가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780910" y="5245994"/>
            <a:ext cx="420663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성과</a:t>
            </a:r>
          </a:p>
        </p:txBody>
      </p:sp>
      <p:grpSp>
        <p:nvGrpSpPr>
          <p:cNvPr id="12" name="Group 12"/>
          <p:cNvGrpSpPr/>
          <p:nvPr/>
        </p:nvGrpSpPr>
        <p:grpSpPr>
          <a:xfrm>
            <a:off x="10604239" y="7481322"/>
            <a:ext cx="238442" cy="238442"/>
            <a:chOff x="0" y="0"/>
            <a:chExt cx="812800" cy="812800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15" name="Group 15"/>
          <p:cNvGrpSpPr/>
          <p:nvPr/>
        </p:nvGrpSpPr>
        <p:grpSpPr>
          <a:xfrm>
            <a:off x="10922966" y="7481322"/>
            <a:ext cx="238442" cy="238442"/>
            <a:chOff x="0" y="0"/>
            <a:chExt cx="812800" cy="81280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17" name="TextBox 1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9780910" y="7418615"/>
            <a:ext cx="630957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기여도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1241693" y="7481322"/>
            <a:ext cx="238442" cy="238442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1560420" y="7481322"/>
            <a:ext cx="238442" cy="238442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19608"/>
              </a:srgbClr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grpSp>
        <p:nvGrpSpPr>
          <p:cNvPr id="25" name="Group 25"/>
          <p:cNvGrpSpPr/>
          <p:nvPr/>
        </p:nvGrpSpPr>
        <p:grpSpPr>
          <a:xfrm>
            <a:off x="11879146" y="7481322"/>
            <a:ext cx="238442" cy="238442"/>
            <a:chOff x="0" y="0"/>
            <a:chExt cx="812800" cy="812800"/>
          </a:xfrm>
        </p:grpSpPr>
        <p:sp>
          <p:nvSpPr>
            <p:cNvPr id="26" name="Freeform 26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19608"/>
              </a:srgbClr>
            </a:solidFill>
          </p:spPr>
        </p:sp>
        <p:sp>
          <p:nvSpPr>
            <p:cNvPr id="27" name="TextBox 27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520"/>
                </a:lnSpc>
              </a:pPr>
              <a:endParaRPr/>
            </a:p>
          </p:txBody>
        </p:sp>
      </p:grpSp>
      <p:sp>
        <p:nvSpPr>
          <p:cNvPr id="29" name="TextBox 7"/>
          <p:cNvSpPr txBox="1"/>
          <p:nvPr/>
        </p:nvSpPr>
        <p:spPr>
          <a:xfrm>
            <a:off x="1028700" y="971550"/>
            <a:ext cx="62865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TEAM ROLES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E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6514001" y="4254292"/>
            <a:ext cx="1400929" cy="1400929"/>
          </a:xfrm>
          <a:custGeom>
            <a:avLst/>
            <a:gdLst/>
            <a:ahLst/>
            <a:cxnLst/>
            <a:rect l="l" t="t" r="r" b="b"/>
            <a:pathLst>
              <a:path w="1400929" h="1400929">
                <a:moveTo>
                  <a:pt x="0" y="0"/>
                </a:moveTo>
                <a:lnTo>
                  <a:pt x="1400929" y="0"/>
                </a:lnTo>
                <a:lnTo>
                  <a:pt x="1400929" y="1400928"/>
                </a:lnTo>
                <a:lnTo>
                  <a:pt x="0" y="140092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xmlns="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6391270" y="7425771"/>
            <a:ext cx="1646390" cy="1400929"/>
          </a:xfrm>
          <a:custGeom>
            <a:avLst/>
            <a:gdLst/>
            <a:ahLst/>
            <a:cxnLst/>
            <a:rect l="l" t="t" r="r" b="b"/>
            <a:pathLst>
              <a:path w="1646390" h="1400929">
                <a:moveTo>
                  <a:pt x="0" y="0"/>
                </a:moveTo>
                <a:lnTo>
                  <a:pt x="1646391" y="0"/>
                </a:lnTo>
                <a:lnTo>
                  <a:pt x="1646391" y="1400929"/>
                </a:lnTo>
                <a:lnTo>
                  <a:pt x="0" y="1400929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xmlns="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4427427" y="4254292"/>
            <a:ext cx="1575687" cy="1400929"/>
          </a:xfrm>
          <a:custGeom>
            <a:avLst/>
            <a:gdLst/>
            <a:ahLst/>
            <a:cxnLst/>
            <a:rect l="l" t="t" r="r" b="b"/>
            <a:pathLst>
              <a:path w="1575687" h="1400929">
                <a:moveTo>
                  <a:pt x="0" y="0"/>
                </a:moveTo>
                <a:lnTo>
                  <a:pt x="1575687" y="0"/>
                </a:lnTo>
                <a:lnTo>
                  <a:pt x="1575687" y="1400928"/>
                </a:lnTo>
                <a:lnTo>
                  <a:pt x="0" y="140092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xmlns="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649076" y="7425771"/>
            <a:ext cx="1132389" cy="1400929"/>
          </a:xfrm>
          <a:custGeom>
            <a:avLst/>
            <a:gdLst/>
            <a:ahLst/>
            <a:cxnLst/>
            <a:rect l="l" t="t" r="r" b="b"/>
            <a:pathLst>
              <a:path w="1132389" h="1400929">
                <a:moveTo>
                  <a:pt x="0" y="0"/>
                </a:moveTo>
                <a:lnTo>
                  <a:pt x="1132388" y="0"/>
                </a:lnTo>
                <a:lnTo>
                  <a:pt x="1132388" y="1400929"/>
                </a:lnTo>
                <a:lnTo>
                  <a:pt x="0" y="1400929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xmlns="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6" name="AutoShape 6"/>
          <p:cNvSpPr/>
          <p:nvPr/>
        </p:nvSpPr>
        <p:spPr>
          <a:xfrm>
            <a:off x="827427" y="2830304"/>
            <a:ext cx="16633146" cy="0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7"/>
          <p:cNvSpPr txBox="1"/>
          <p:nvPr/>
        </p:nvSpPr>
        <p:spPr>
          <a:xfrm>
            <a:off x="1028700" y="971550"/>
            <a:ext cx="8039100" cy="5386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lvl="0">
              <a:lnSpc>
                <a:spcPts val="4200"/>
              </a:lnSpc>
              <a:spcBef>
                <a:spcPct val="0"/>
              </a:spcBef>
            </a:pPr>
            <a:r>
              <a:rPr lang="en-US" sz="3000" b="1" dirty="0" smtClean="0">
                <a:solidFill>
                  <a:srgbClr val="000000"/>
                </a:solidFill>
                <a:latin typeface="Inter Bold"/>
                <a:ea typeface="Inter Bold"/>
                <a:cs typeface="Inter Bold"/>
                <a:sym typeface="Inter Bold"/>
              </a:rPr>
              <a:t>CONCLUSION AND EXPECTATIONS</a:t>
            </a:r>
            <a:endParaRPr lang="en-US" sz="3000" b="1" u="none" strike="noStrike" dirty="0">
              <a:solidFill>
                <a:srgbClr val="000000"/>
              </a:solidFill>
              <a:latin typeface="Inter Bold"/>
              <a:ea typeface="Inter Bold"/>
              <a:cs typeface="Inter Bold"/>
              <a:sym typeface="Inter Bold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2284886" y="4710340"/>
            <a:ext cx="3407122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SEO 및 SEM 전략 수립 및 실행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소셜 미디어 관리 및 콘텐츠 제작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이메일 마케팅 캠페인 기획 및 실행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284886" y="4206667"/>
            <a:ext cx="132591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디지털 마케팅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0157776" y="4710340"/>
            <a:ext cx="3553420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다양한 형식의 콘텐츠 제작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브랜드 일관성을 유지한 콘텐츠 기획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콘텐츠 마케팅 전략 수립 및 실행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157776" y="4206667"/>
            <a:ext cx="1115616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콘텐츠 제작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84886" y="7881820"/>
            <a:ext cx="3196754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데이터 툴을 활용한 데이터 분석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고객 행동 분석 및 인사이트 도출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데이터 기반 마케팅 전략 수립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284886" y="7378146"/>
            <a:ext cx="1115616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디지털 분석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0157776" y="7881820"/>
            <a:ext cx="3196754" cy="9448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마케팅 캠페인 기획 및 실행 관리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팀 내 협업 및 커뮤니케이션</a:t>
            </a:r>
          </a:p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000000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- 예산 관리 및 성과 분석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0157776" y="7378146"/>
            <a:ext cx="1325910" cy="3162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관리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486</TotalTime>
  <Words>941</Words>
  <Application>Microsoft Office PowerPoint</Application>
  <PresentationFormat>사용자 지정</PresentationFormat>
  <Paragraphs>183</Paragraphs>
  <Slides>11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1" baseType="lpstr">
      <vt:lpstr>Inter</vt:lpstr>
      <vt:lpstr>Source Han Sans KR Bold</vt:lpstr>
      <vt:lpstr>맑은 고딕</vt:lpstr>
      <vt:lpstr>Inter Light</vt:lpstr>
      <vt:lpstr>Arial</vt:lpstr>
      <vt:lpstr>Inter Semi-Bold</vt:lpstr>
      <vt:lpstr>Source Han Sans KR</vt:lpstr>
      <vt:lpstr>Inter Bold</vt:lpstr>
      <vt:lpstr>Calibri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그레이 블랙 심플한 마케터 포트폴리오 프레젠테이션</dc:title>
  <cp:lastModifiedBy>human</cp:lastModifiedBy>
  <cp:revision>33</cp:revision>
  <dcterms:created xsi:type="dcterms:W3CDTF">2006-08-16T00:00:00Z</dcterms:created>
  <dcterms:modified xsi:type="dcterms:W3CDTF">2024-12-31T08:44:13Z</dcterms:modified>
  <dc:identifier>DAGavlWFifA</dc:identifier>
</cp:coreProperties>
</file>

<file path=docProps/thumbnail.jpeg>
</file>